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gnús Ragnarsson" userId="6847984f-7836-4fd2-9268-628b2834e85a" providerId="ADAL" clId="{B7AB18CA-221F-4811-9079-B65F7A90D812}"/>
    <pc:docChg chg="modSld">
      <pc:chgData name="Magnús Ragnarsson" userId="6847984f-7836-4fd2-9268-628b2834e85a" providerId="ADAL" clId="{B7AB18CA-221F-4811-9079-B65F7A90D812}" dt="2025-12-11T16:25:55.708" v="10" actId="20577"/>
      <pc:docMkLst>
        <pc:docMk/>
      </pc:docMkLst>
      <pc:sldChg chg="modSp mod">
        <pc:chgData name="Magnús Ragnarsson" userId="6847984f-7836-4fd2-9268-628b2834e85a" providerId="ADAL" clId="{B7AB18CA-221F-4811-9079-B65F7A90D812}" dt="2025-12-11T16:25:55.708" v="10" actId="20577"/>
        <pc:sldMkLst>
          <pc:docMk/>
          <pc:sldMk cId="337073852" sldId="257"/>
        </pc:sldMkLst>
        <pc:spChg chg="mod">
          <ac:chgData name="Magnús Ragnarsson" userId="6847984f-7836-4fd2-9268-628b2834e85a" providerId="ADAL" clId="{B7AB18CA-221F-4811-9079-B65F7A90D812}" dt="2025-12-11T16:25:55.708" v="10" actId="20577"/>
          <ac:spMkLst>
            <pc:docMk/>
            <pc:sldMk cId="337073852" sldId="257"/>
            <ac:spMk id="3" creationId="{CAB996A9-2347-1581-F928-070962187C9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D38138-617A-47F8-A7C0-52EEC507532A}" type="datetimeFigureOut">
              <a:rPr lang="is-IS" smtClean="0"/>
              <a:t>11.12.2025</a:t>
            </a:fld>
            <a:endParaRPr lang="is-I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s-I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s-I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DC0FB1-C0B9-4A3D-AE14-9798EEC2BB00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7011487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28C706-5AA5-BB72-A9DA-95DE752A30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169BEA-037D-EFC4-25DC-59B8C11F0F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357A2C-8BE1-E580-3238-B5F64932B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517C2-BD7E-486B-B579-B80130665C3A}" type="datetime1">
              <a:rPr lang="is-IS" smtClean="0"/>
              <a:t>11.12.2025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B2A090-5866-1476-6E02-971C1C25C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/>
              <a:t>Skotíþróttasamband Íslands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EAC159-6509-231A-9D97-4EEA36BE7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E1E60-4929-448E-AD0D-FF2C836F17EB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945005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12F68-11D1-3138-F232-8ACBBF7478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CCF958-20F5-D0AE-64E3-6A6EBD2E59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9D0D93-3658-BE12-E28C-0E0D6ED90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23116-637B-4EE5-8E7E-0A3B582846CA}" type="datetime1">
              <a:rPr lang="is-IS" smtClean="0"/>
              <a:t>11.12.2025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B8F79F-7D26-D780-F39E-B33090706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/>
              <a:t>Skotíþróttasamband Íslands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19143C-BFA6-69A0-E841-732771600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E1E60-4929-448E-AD0D-FF2C836F17EB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847604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62A6E8C-F0EA-C628-FD9D-224D6BC9D4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66A0A6-7974-FE60-8042-4A7C3B556E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417399-CEA5-2855-8226-C44DE880F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3E171-8D16-4C28-9F4C-A5DD23F1DEC9}" type="datetime1">
              <a:rPr lang="is-IS" smtClean="0"/>
              <a:t>11.12.2025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FF770-A43C-FBAA-6774-21CBD9A47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/>
              <a:t>Skotíþróttasamband Íslands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60070E-4CB4-134F-3446-8632C22D7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E1E60-4929-448E-AD0D-FF2C836F17EB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529782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0D03DF-CC02-999B-D1BC-DBEB88DDFC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4F3EE7-7E53-ABC9-6043-82F1F374A8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505060-9AB8-ABF3-AC67-0E52C9D5E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9DEE9-D1EF-4BB6-B719-296962E3308D}" type="datetime1">
              <a:rPr lang="is-IS" smtClean="0"/>
              <a:t>11.12.2025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3F4AB5-B27D-2D38-3050-C8987AD34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/>
              <a:t>Skotíþróttasamband Íslands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A5CBCB-6F3C-76C1-2010-8B92035EF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E1E60-4929-448E-AD0D-FF2C836F17EB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239503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7CA48-6774-BEC0-15EF-F90AB06E0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8AC7E1-5099-BF9D-7D37-EC218BE94C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78BFB0-5857-7F7F-6F4E-BAB49F847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02A4E-9F1C-4E3D-AB95-DC43669F2C1D}" type="datetime1">
              <a:rPr lang="is-IS" smtClean="0"/>
              <a:t>11.12.2025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DC66AB-3265-DF4B-045C-327887DDF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/>
              <a:t>Skotíþróttasamband Íslands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AF7662-7875-779D-F093-B3A73A685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E1E60-4929-448E-AD0D-FF2C836F17EB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758240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8074A5-2C6F-3153-2FFA-4CA4CA786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481D64-E611-B709-1365-1727CD14D8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B63B6B-B92D-7356-DE18-B8D9B09D7D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47B6D6-4CFE-F68E-93FA-18C6DE653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04F6E-9DCC-4781-8C1E-C6368A1B1B67}" type="datetime1">
              <a:rPr lang="is-IS" smtClean="0"/>
              <a:t>11.12.2025</a:t>
            </a:fld>
            <a:endParaRPr lang="is-I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00F25A-5B36-9C46-6150-DEECC9C84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/>
              <a:t>Skotíþróttasamband Íslands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258F4A-0565-4E50-2275-AA7B3BFF5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E1E60-4929-448E-AD0D-FF2C836F17EB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982514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DB754-013F-9FE1-4550-2D7EE68EF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1CE898-FEFD-E0F4-E205-FB3652737A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C730DB-BA68-531C-2D19-C48A3F8C9B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AA47C5-07DB-4A10-5EAC-19EE9E7DD1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30CB7C1-0870-F4D3-C50C-BCCCD65B25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283DEA-A012-E3AB-4719-C3347F834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10EA9-F205-42AC-950D-2EE90D8097B2}" type="datetime1">
              <a:rPr lang="is-IS" smtClean="0"/>
              <a:t>11.12.2025</a:t>
            </a:fld>
            <a:endParaRPr lang="is-I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3FBD2A6-D097-605E-4872-3E56E9A29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/>
              <a:t>Skotíþróttasamband Íslands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5A9768C-4B25-CEB5-3D05-608918BB8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E1E60-4929-448E-AD0D-FF2C836F17EB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082078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721FCA-7EB8-87EA-4A94-6CB71F4D3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4CE124-D404-13C1-C1A1-B59C311C1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3DDD7-DF57-4411-BB3B-D8C939938152}" type="datetime1">
              <a:rPr lang="is-IS" smtClean="0"/>
              <a:t>11.12.2025</a:t>
            </a:fld>
            <a:endParaRPr lang="is-I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1D8900-06D7-9C86-92F4-26E6D3126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/>
              <a:t>Skotíþróttasamband Íslands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94936D-A9DD-B657-8A43-C97AAE68A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E1E60-4929-448E-AD0D-FF2C836F17EB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08623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A5338E-2946-E604-F8D8-F132CDF67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75DAD-7F4C-47D9-9975-3C2176C59A32}" type="datetime1">
              <a:rPr lang="is-IS" smtClean="0"/>
              <a:t>11.12.2025</a:t>
            </a:fld>
            <a:endParaRPr lang="is-I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142F22-DEE6-0744-9995-6BC37A91C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/>
              <a:t>Skotíþróttasamband Íslands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88BAAE-3C0B-79A6-DBC2-4139B4520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E1E60-4929-448E-AD0D-FF2C836F17EB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371429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2E9142-5B93-AAFC-D649-F9E4BB190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451E75-D1F4-1397-D67F-FCDA0DD811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115F0D-E3B9-4D69-A675-0CD719A638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544968-9179-AFF2-3F05-EDF5F0520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6CCE4-418E-4E3A-92F4-34C3528014D9}" type="datetime1">
              <a:rPr lang="is-IS" smtClean="0"/>
              <a:t>11.12.2025</a:t>
            </a:fld>
            <a:endParaRPr lang="is-I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A53219-3C6A-6227-1FCA-B0883BFF4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/>
              <a:t>Skotíþróttasamband Íslands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7DD6CD-3232-2CD8-A871-1596F97B1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E1E60-4929-448E-AD0D-FF2C836F17EB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116143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22C014-830B-1339-F3A1-3DAA7686B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73E1F5-FB30-E8FB-A912-D12A26E4D2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s-I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1678D8-F171-7894-1D71-32B8A2BC85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5BA0C1-C715-0C09-18D3-02967444E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25F7F-6558-476F-A35A-DC3896F16465}" type="datetime1">
              <a:rPr lang="is-IS" smtClean="0"/>
              <a:t>11.12.2025</a:t>
            </a:fld>
            <a:endParaRPr lang="is-I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60AA57-E762-999F-24BC-C09453ED0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/>
              <a:t>Skotíþróttasamband Íslands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DEB203-7EF8-C9F7-8C66-D9CF04C2E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E1E60-4929-448E-AD0D-FF2C836F17EB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200460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9035CBC-011F-E22D-6E84-01FF788CD5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s-I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796CBA-C728-0166-92CF-2338F32583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s-I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712B13-A4FB-47FC-B5FF-668A00C418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41C3E5-52CA-4AC3-9B47-293B56AFB141}" type="datetime1">
              <a:rPr lang="is-IS" smtClean="0"/>
              <a:t>11.12.2025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DD9202-6B7F-DA4E-463F-3279F45FE1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is-IS"/>
              <a:t>Skotíþróttasamband Íslands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8E6472-8CE0-3602-FE03-DD126C3E08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DE1E60-4929-448E-AD0D-FF2C836F17EB}" type="slidenum">
              <a:rPr lang="is-IS" smtClean="0"/>
              <a:t>‹#›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64707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81752A-0864-7CDE-A697-928F4D062D6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s-IS" dirty="0"/>
              <a:t>Skráningakerfi STÍ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0A7F56-3A06-F432-9D6F-CA7FEA0B639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s-IS" dirty="0"/>
              <a:t>Hvað er það og hvernig um það virka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4BE1F4-B29F-0E26-1498-6C082D629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48BD5-34C7-46DC-BD08-1DA566C7A94D}" type="datetime1">
              <a:rPr lang="is-IS" smtClean="0"/>
              <a:t>11.12.2025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4A3AB3-91F3-E85B-6677-A4FBD5ABC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/>
              <a:t>Skotíþróttasamband Íslands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0B6543-9844-2643-BC51-875279217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E1E60-4929-448E-AD0D-FF2C836F17EB}" type="slidenum">
              <a:rPr lang="is-IS" smtClean="0"/>
              <a:t>1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5670000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8E2A60-6D2C-EE24-36A8-76F0747D50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s-I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730760-752A-634E-F730-EACD21CD4C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is-IS" dirty="0"/>
          </a:p>
          <a:p>
            <a:pPr algn="ctr"/>
            <a:endParaRPr lang="is-IS" dirty="0"/>
          </a:p>
          <a:p>
            <a:pPr algn="ctr"/>
            <a:endParaRPr lang="is-IS" dirty="0"/>
          </a:p>
          <a:p>
            <a:pPr algn="ctr"/>
            <a:r>
              <a:rPr lang="is-IS" sz="6600" dirty="0"/>
              <a:t>Spurningar?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CE9523-20FB-C24E-BFE3-9B864968A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9DEE9-D1EF-4BB6-B719-296962E3308D}" type="datetime1">
              <a:rPr lang="is-IS" smtClean="0"/>
              <a:t>11.12.2025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E1ED24-AAF4-B009-4F4D-B961CD46C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/>
              <a:t>Skotíþróttasamband Íslands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709CB3-D5A5-CB2B-3036-1CE3DA3D2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E1E60-4929-448E-AD0D-FF2C836F17EB}" type="slidenum">
              <a:rPr lang="is-IS" smtClean="0"/>
              <a:t>10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689480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1CF67F-4548-5B51-DB7B-1D47836B62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s-IS" dirty="0"/>
              <a:t>Hver er staðan í dag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996A9-2347-1581-F928-070962187C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/>
              <a:t>Öll úrslit geymd á pdf skjölum og stundum á ljósmyndum</a:t>
            </a:r>
          </a:p>
          <a:p>
            <a:r>
              <a:rPr lang="is-IS" dirty="0"/>
              <a:t>Ekki hægt að leita nema handvirkt</a:t>
            </a:r>
          </a:p>
          <a:p>
            <a:r>
              <a:rPr lang="is-IS"/>
              <a:t>Gögnum skilað </a:t>
            </a:r>
            <a:r>
              <a:rPr lang="is-IS" dirty="0"/>
              <a:t>misvel af </a:t>
            </a:r>
            <a:r>
              <a:rPr lang="is-IS" dirty="0" err="1"/>
              <a:t>mótshöldurum</a:t>
            </a:r>
            <a:r>
              <a:rPr lang="is-IS" dirty="0"/>
              <a:t>.</a:t>
            </a:r>
          </a:p>
          <a:p>
            <a:r>
              <a:rPr lang="is-IS" dirty="0"/>
              <a:t>Samræmi getur verið ábótavant</a:t>
            </a:r>
          </a:p>
          <a:p>
            <a:r>
              <a:rPr lang="is-IS" dirty="0"/>
              <a:t>Öll vinnsla handvirk og tímafrek</a:t>
            </a:r>
          </a:p>
          <a:p>
            <a:r>
              <a:rPr lang="is-IS" dirty="0"/>
              <a:t>Íþróttafólk á erfitt með að fylgjast með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0F8198-1ACB-4A5E-CF40-E6F8C663F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9DEE9-D1EF-4BB6-B719-296962E3308D}" type="datetime1">
              <a:rPr lang="is-IS" smtClean="0"/>
              <a:t>11.12.2025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699A85-E178-B557-F21A-72FFF5AE8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/>
              <a:t>Skotíþróttasamband Íslands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4C85C4-2148-7F1F-B19F-85092C0C4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E1E60-4929-448E-AD0D-FF2C836F17EB}" type="slidenum">
              <a:rPr lang="is-IS" smtClean="0"/>
              <a:t>2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370738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77AE3-2351-E265-6298-432A73CD7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s-IS" dirty="0"/>
              <a:t>Hvað viljum við?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B7CC72-F7E0-4D36-E4C3-DB6C18771A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/>
              <a:t>Staðlaðar mótaskýrslur</a:t>
            </a:r>
          </a:p>
          <a:p>
            <a:r>
              <a:rPr lang="is-IS" dirty="0"/>
              <a:t>Skilað þegar móti lýkur</a:t>
            </a:r>
          </a:p>
          <a:p>
            <a:r>
              <a:rPr lang="is-IS" dirty="0"/>
              <a:t>Hægt að sækja gögn með einföldum hætti</a:t>
            </a:r>
          </a:p>
          <a:p>
            <a:r>
              <a:rPr lang="is-IS" dirty="0"/>
              <a:t>Hægt að leita</a:t>
            </a:r>
          </a:p>
          <a:p>
            <a:r>
              <a:rPr lang="is-IS" dirty="0"/>
              <a:t>Hægt að taka saman sjálfvirka tölfræði</a:t>
            </a:r>
          </a:p>
          <a:p>
            <a:r>
              <a:rPr lang="is-IS" dirty="0"/>
              <a:t>Vera með úrslit í rauntíma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DB3A64-153D-C1F8-2EA4-8FE5B3A6E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9DEE9-D1EF-4BB6-B719-296962E3308D}" type="datetime1">
              <a:rPr lang="is-IS" smtClean="0"/>
              <a:t>11.12.2025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AEF21A-BBE1-04FA-BCBE-76D350B39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/>
              <a:t>Skotíþróttasamband Íslands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A67F7A-6DC3-11E6-5350-870CFC9D8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E1E60-4929-448E-AD0D-FF2C836F17EB}" type="slidenum">
              <a:rPr lang="is-IS" smtClean="0"/>
              <a:t>3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1290006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6D81C0-F8C5-9653-9F53-071974510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s-IS" dirty="0"/>
              <a:t>Gagnagrunnur STÍ?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EE16C4-5E6E-EA69-4A18-197387ECEC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s-IS" dirty="0"/>
              <a:t>Verkefni sem er í vinnslu</a:t>
            </a:r>
          </a:p>
          <a:p>
            <a:r>
              <a:rPr lang="is-IS" dirty="0"/>
              <a:t>Byrjaði 2023 </a:t>
            </a:r>
          </a:p>
          <a:p>
            <a:r>
              <a:rPr lang="is-IS" dirty="0"/>
              <a:t>Er ætlað að leysa þessar áskoranir</a:t>
            </a:r>
          </a:p>
          <a:p>
            <a:r>
              <a:rPr lang="is-IS" dirty="0"/>
              <a:t>Innblástur sóttur í mótakerfi FRÍ</a:t>
            </a:r>
          </a:p>
          <a:p>
            <a:r>
              <a:rPr lang="is-IS" dirty="0"/>
              <a:t>Hönnun á gagnagrunni langt komin.</a:t>
            </a:r>
          </a:p>
          <a:p>
            <a:r>
              <a:rPr lang="is-IS" dirty="0"/>
              <a:t>Stærsta áskorun að halda utan um allar skotgreinar</a:t>
            </a:r>
          </a:p>
          <a:p>
            <a:pPr lvl="1"/>
            <a:r>
              <a:rPr lang="is-IS" dirty="0"/>
              <a:t>Haglagreinar, ISSF kúlugreinar, </a:t>
            </a:r>
            <a:r>
              <a:rPr lang="is-IS" dirty="0" err="1"/>
              <a:t>Benchrest</a:t>
            </a:r>
            <a:r>
              <a:rPr lang="is-IS" dirty="0"/>
              <a:t> og svo grúppuskotfimi</a:t>
            </a:r>
          </a:p>
          <a:p>
            <a:pPr lvl="1"/>
            <a:r>
              <a:rPr lang="is-IS" dirty="0"/>
              <a:t>Mismunandi gildi, mismunandi reglur, mismunandi framkvæmd</a:t>
            </a:r>
          </a:p>
          <a:p>
            <a:r>
              <a:rPr lang="is-IS" dirty="0"/>
              <a:t>Útveggir klárir, fokhelt og gólfefni komið, listar og </a:t>
            </a:r>
            <a:r>
              <a:rPr lang="is-IS" dirty="0" err="1"/>
              <a:t>málningavinnan</a:t>
            </a:r>
            <a:r>
              <a:rPr lang="is-IS" dirty="0"/>
              <a:t> eftir.</a:t>
            </a:r>
          </a:p>
          <a:p>
            <a:endParaRPr lang="is-I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37FC45-F540-565B-29BD-3645FC387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9DEE9-D1EF-4BB6-B719-296962E3308D}" type="datetime1">
              <a:rPr lang="is-IS" smtClean="0"/>
              <a:t>11.12.2025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51AED1-A1B9-0B59-FE93-A7ECA4E39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/>
              <a:t>Skotíþróttasamband Íslands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F73674-C616-0473-E342-17F6D1D4BA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E1E60-4929-448E-AD0D-FF2C836F17EB}" type="slidenum">
              <a:rPr lang="is-IS" smtClean="0"/>
              <a:t>4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682300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B3B15-C107-A75E-93A8-EE4A7FF45F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s-IS" dirty="0"/>
              <a:t>Hvernig virkar hann?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1087B4-4839-E4EC-D1C7-1137773C7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9DEE9-D1EF-4BB6-B719-296962E3308D}" type="datetime1">
              <a:rPr lang="is-IS" smtClean="0"/>
              <a:t>11.12.2025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39887A-2CDC-5C05-E66D-02D459D10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/>
              <a:t>Skotíþróttasamband Íslands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466839-641B-6768-6DE8-FA0264C79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E1E60-4929-448E-AD0D-FF2C836F17EB}" type="slidenum">
              <a:rPr lang="is-IS" smtClean="0"/>
              <a:t>5</a:t>
            </a:fld>
            <a:endParaRPr lang="is-IS"/>
          </a:p>
        </p:txBody>
      </p:sp>
      <p:sp>
        <p:nvSpPr>
          <p:cNvPr id="7" name="Flowchart: Magnetic Disk 6">
            <a:extLst>
              <a:ext uri="{FF2B5EF4-FFF2-40B4-BE49-F238E27FC236}">
                <a16:creationId xmlns:a16="http://schemas.microsoft.com/office/drawing/2014/main" id="{A8B633BC-0FA7-4ACF-C285-D538033E3B04}"/>
              </a:ext>
            </a:extLst>
          </p:cNvPr>
          <p:cNvSpPr/>
          <p:nvPr/>
        </p:nvSpPr>
        <p:spPr>
          <a:xfrm>
            <a:off x="2345436" y="3052310"/>
            <a:ext cx="402336" cy="694944"/>
          </a:xfrm>
          <a:prstGeom prst="flowChartMagneticDisk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s-IS"/>
          </a:p>
        </p:txBody>
      </p:sp>
      <p:sp>
        <p:nvSpPr>
          <p:cNvPr id="9" name="Flowchart: Magnetic Disk 8">
            <a:extLst>
              <a:ext uri="{FF2B5EF4-FFF2-40B4-BE49-F238E27FC236}">
                <a16:creationId xmlns:a16="http://schemas.microsoft.com/office/drawing/2014/main" id="{9B792A77-1E98-8B30-5918-0F82E6AF40B9}"/>
              </a:ext>
            </a:extLst>
          </p:cNvPr>
          <p:cNvSpPr/>
          <p:nvPr/>
        </p:nvSpPr>
        <p:spPr>
          <a:xfrm>
            <a:off x="1665732" y="4928616"/>
            <a:ext cx="466344" cy="850392"/>
          </a:xfrm>
          <a:prstGeom prst="flowChartMagneticDisk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s-IS"/>
          </a:p>
        </p:txBody>
      </p:sp>
      <p:sp>
        <p:nvSpPr>
          <p:cNvPr id="10" name="Flowchart: Magnetic Disk 9">
            <a:extLst>
              <a:ext uri="{FF2B5EF4-FFF2-40B4-BE49-F238E27FC236}">
                <a16:creationId xmlns:a16="http://schemas.microsoft.com/office/drawing/2014/main" id="{D7EA740C-01DD-C7DA-909E-9EDB225A20ED}"/>
              </a:ext>
            </a:extLst>
          </p:cNvPr>
          <p:cNvSpPr/>
          <p:nvPr/>
        </p:nvSpPr>
        <p:spPr>
          <a:xfrm>
            <a:off x="3209544" y="1748814"/>
            <a:ext cx="402336" cy="694944"/>
          </a:xfrm>
          <a:prstGeom prst="flowChartMagneticDisk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s-IS"/>
          </a:p>
        </p:txBody>
      </p:sp>
      <p:sp>
        <p:nvSpPr>
          <p:cNvPr id="11" name="Flowchart: Magnetic Disk 10">
            <a:extLst>
              <a:ext uri="{FF2B5EF4-FFF2-40B4-BE49-F238E27FC236}">
                <a16:creationId xmlns:a16="http://schemas.microsoft.com/office/drawing/2014/main" id="{142AAD09-1DC8-1ABE-8319-E63DFE5F4A3A}"/>
              </a:ext>
            </a:extLst>
          </p:cNvPr>
          <p:cNvSpPr/>
          <p:nvPr/>
        </p:nvSpPr>
        <p:spPr>
          <a:xfrm>
            <a:off x="7781544" y="1842834"/>
            <a:ext cx="402336" cy="850392"/>
          </a:xfrm>
          <a:prstGeom prst="flowChartMagneticDisk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s-I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203D43E-6258-448B-2D7D-5DD67E6624EE}"/>
              </a:ext>
            </a:extLst>
          </p:cNvPr>
          <p:cNvSpPr txBox="1"/>
          <p:nvPr/>
        </p:nvSpPr>
        <p:spPr>
          <a:xfrm>
            <a:off x="2142744" y="2674199"/>
            <a:ext cx="807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s-IS" dirty="0"/>
              <a:t>Félög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68C9C59-3784-A61A-0B68-9EDF2BDB307B}"/>
              </a:ext>
            </a:extLst>
          </p:cNvPr>
          <p:cNvSpPr txBox="1"/>
          <p:nvPr/>
        </p:nvSpPr>
        <p:spPr>
          <a:xfrm>
            <a:off x="2807208" y="1379482"/>
            <a:ext cx="1609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s-IS" dirty="0"/>
              <a:t>Skotgreinar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E831EDC-D6B3-F843-C389-ADEC9821E541}"/>
              </a:ext>
            </a:extLst>
          </p:cNvPr>
          <p:cNvSpPr txBox="1"/>
          <p:nvPr/>
        </p:nvSpPr>
        <p:spPr>
          <a:xfrm>
            <a:off x="1194054" y="4529701"/>
            <a:ext cx="1609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s-IS" dirty="0"/>
              <a:t>Íþróttamenn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46831A3-8F34-F575-724B-B9BE16528F4F}"/>
              </a:ext>
            </a:extLst>
          </p:cNvPr>
          <p:cNvSpPr txBox="1"/>
          <p:nvPr/>
        </p:nvSpPr>
        <p:spPr>
          <a:xfrm>
            <a:off x="7434072" y="1468612"/>
            <a:ext cx="1408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s-IS" dirty="0"/>
              <a:t>Skotsvæði</a:t>
            </a:r>
          </a:p>
        </p:txBody>
      </p:sp>
      <p:sp>
        <p:nvSpPr>
          <p:cNvPr id="16" name="Flowchart: Magnetic Disk 15">
            <a:extLst>
              <a:ext uri="{FF2B5EF4-FFF2-40B4-BE49-F238E27FC236}">
                <a16:creationId xmlns:a16="http://schemas.microsoft.com/office/drawing/2014/main" id="{372BCD30-A406-FFE6-7F8A-97FFDB0C8C61}"/>
              </a:ext>
            </a:extLst>
          </p:cNvPr>
          <p:cNvSpPr/>
          <p:nvPr/>
        </p:nvSpPr>
        <p:spPr>
          <a:xfrm>
            <a:off x="4800600" y="3143750"/>
            <a:ext cx="1271016" cy="694944"/>
          </a:xfrm>
          <a:prstGeom prst="flowChartMagneticDisk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s-I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8D552E2-0FD5-A34C-E86C-740342A863C3}"/>
              </a:ext>
            </a:extLst>
          </p:cNvPr>
          <p:cNvSpPr txBox="1"/>
          <p:nvPr/>
        </p:nvSpPr>
        <p:spPr>
          <a:xfrm>
            <a:off x="5166360" y="2670413"/>
            <a:ext cx="1444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s-IS" dirty="0"/>
              <a:t>Mót</a:t>
            </a:r>
          </a:p>
        </p:txBody>
      </p:sp>
      <p:sp>
        <p:nvSpPr>
          <p:cNvPr id="18" name="Flowchart: Magnetic Disk 17">
            <a:extLst>
              <a:ext uri="{FF2B5EF4-FFF2-40B4-BE49-F238E27FC236}">
                <a16:creationId xmlns:a16="http://schemas.microsoft.com/office/drawing/2014/main" id="{C4F9A5FC-AAE2-D700-32C3-6A87C55A5CBC}"/>
              </a:ext>
            </a:extLst>
          </p:cNvPr>
          <p:cNvSpPr/>
          <p:nvPr/>
        </p:nvSpPr>
        <p:spPr>
          <a:xfrm>
            <a:off x="4983480" y="5084064"/>
            <a:ext cx="905256" cy="694944"/>
          </a:xfrm>
          <a:prstGeom prst="flowChartMagneticDisk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s-I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3E1CA5F-6B9E-C06E-6F6C-B41D0DA20421}"/>
              </a:ext>
            </a:extLst>
          </p:cNvPr>
          <p:cNvSpPr txBox="1"/>
          <p:nvPr/>
        </p:nvSpPr>
        <p:spPr>
          <a:xfrm>
            <a:off x="5084064" y="4680577"/>
            <a:ext cx="13685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s-IS" dirty="0"/>
              <a:t>Úrslit</a:t>
            </a:r>
          </a:p>
        </p:txBody>
      </p:sp>
      <p:sp>
        <p:nvSpPr>
          <p:cNvPr id="20" name="Flowchart: Magnetic Disk 19">
            <a:extLst>
              <a:ext uri="{FF2B5EF4-FFF2-40B4-BE49-F238E27FC236}">
                <a16:creationId xmlns:a16="http://schemas.microsoft.com/office/drawing/2014/main" id="{282E7E72-5F3E-32C1-92A4-DB2909C3877B}"/>
              </a:ext>
            </a:extLst>
          </p:cNvPr>
          <p:cNvSpPr/>
          <p:nvPr/>
        </p:nvSpPr>
        <p:spPr>
          <a:xfrm>
            <a:off x="6684264" y="5084064"/>
            <a:ext cx="484632" cy="694944"/>
          </a:xfrm>
          <a:prstGeom prst="flowChartMagneticDisk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s-I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EFC083D-9C5C-9BA2-DBF2-FAC28754178D}"/>
              </a:ext>
            </a:extLst>
          </p:cNvPr>
          <p:cNvSpPr txBox="1"/>
          <p:nvPr/>
        </p:nvSpPr>
        <p:spPr>
          <a:xfrm>
            <a:off x="6524244" y="4677791"/>
            <a:ext cx="1036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s-IS" dirty="0"/>
              <a:t>Seríur</a:t>
            </a:r>
          </a:p>
        </p:txBody>
      </p:sp>
      <p:sp>
        <p:nvSpPr>
          <p:cNvPr id="22" name="Flowchart: Magnetic Disk 21">
            <a:extLst>
              <a:ext uri="{FF2B5EF4-FFF2-40B4-BE49-F238E27FC236}">
                <a16:creationId xmlns:a16="http://schemas.microsoft.com/office/drawing/2014/main" id="{DC584054-9609-C37C-4E0C-4B75D5279827}"/>
              </a:ext>
            </a:extLst>
          </p:cNvPr>
          <p:cNvSpPr/>
          <p:nvPr/>
        </p:nvSpPr>
        <p:spPr>
          <a:xfrm>
            <a:off x="7781544" y="5084064"/>
            <a:ext cx="371856" cy="694944"/>
          </a:xfrm>
          <a:prstGeom prst="flowChartMagneticDisk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s-I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9286550-5ECF-6BC3-AB17-BBB4A13BA0C7}"/>
              </a:ext>
            </a:extLst>
          </p:cNvPr>
          <p:cNvSpPr txBox="1"/>
          <p:nvPr/>
        </p:nvSpPr>
        <p:spPr>
          <a:xfrm>
            <a:off x="7632192" y="4677791"/>
            <a:ext cx="7970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s-IS" dirty="0"/>
              <a:t>Skot</a:t>
            </a:r>
          </a:p>
        </p:txBody>
      </p:sp>
      <p:sp>
        <p:nvSpPr>
          <p:cNvPr id="24" name="Flowchart: Magnetic Disk 23">
            <a:extLst>
              <a:ext uri="{FF2B5EF4-FFF2-40B4-BE49-F238E27FC236}">
                <a16:creationId xmlns:a16="http://schemas.microsoft.com/office/drawing/2014/main" id="{460EEFFE-EAD6-5BFF-6C0B-C1A2CEAD3AC6}"/>
              </a:ext>
            </a:extLst>
          </p:cNvPr>
          <p:cNvSpPr/>
          <p:nvPr/>
        </p:nvSpPr>
        <p:spPr>
          <a:xfrm>
            <a:off x="8590788" y="3238443"/>
            <a:ext cx="502920" cy="858703"/>
          </a:xfrm>
          <a:prstGeom prst="flowChartMagneticDisk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s-I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65B8275-63FF-46E7-3643-8CA925B42BF5}"/>
              </a:ext>
            </a:extLst>
          </p:cNvPr>
          <p:cNvSpPr txBox="1"/>
          <p:nvPr/>
        </p:nvSpPr>
        <p:spPr>
          <a:xfrm>
            <a:off x="8363712" y="2906521"/>
            <a:ext cx="12816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s-IS" dirty="0"/>
              <a:t>Skotvellir</a:t>
            </a:r>
          </a:p>
        </p:txBody>
      </p:sp>
      <p:sp>
        <p:nvSpPr>
          <p:cNvPr id="26" name="Flowchart: Magnetic Disk 25">
            <a:extLst>
              <a:ext uri="{FF2B5EF4-FFF2-40B4-BE49-F238E27FC236}">
                <a16:creationId xmlns:a16="http://schemas.microsoft.com/office/drawing/2014/main" id="{42194285-EC23-B533-E812-4F4E6555AB07}"/>
              </a:ext>
            </a:extLst>
          </p:cNvPr>
          <p:cNvSpPr/>
          <p:nvPr/>
        </p:nvSpPr>
        <p:spPr>
          <a:xfrm>
            <a:off x="3063240" y="5504688"/>
            <a:ext cx="518160" cy="793536"/>
          </a:xfrm>
          <a:prstGeom prst="flowChartMagneticDisk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s-I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E600CA8-33E2-33FD-9173-41DE433ACB77}"/>
              </a:ext>
            </a:extLst>
          </p:cNvPr>
          <p:cNvSpPr txBox="1"/>
          <p:nvPr/>
        </p:nvSpPr>
        <p:spPr>
          <a:xfrm>
            <a:off x="2832354" y="5142865"/>
            <a:ext cx="1156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s-IS" dirty="0"/>
              <a:t>Flokkar</a:t>
            </a:r>
          </a:p>
        </p:txBody>
      </p:sp>
      <p:sp>
        <p:nvSpPr>
          <p:cNvPr id="28" name="Flowchart: Magnetic Disk 27">
            <a:extLst>
              <a:ext uri="{FF2B5EF4-FFF2-40B4-BE49-F238E27FC236}">
                <a16:creationId xmlns:a16="http://schemas.microsoft.com/office/drawing/2014/main" id="{F40DFEC7-1B09-1FEC-8E94-F11998966561}"/>
              </a:ext>
            </a:extLst>
          </p:cNvPr>
          <p:cNvSpPr/>
          <p:nvPr/>
        </p:nvSpPr>
        <p:spPr>
          <a:xfrm>
            <a:off x="5166360" y="1651557"/>
            <a:ext cx="649224" cy="429768"/>
          </a:xfrm>
          <a:prstGeom prst="flowChartMagneticDisk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s-I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EB0BC54-5C3F-E029-D199-1C06CAEA0530}"/>
              </a:ext>
            </a:extLst>
          </p:cNvPr>
          <p:cNvSpPr txBox="1"/>
          <p:nvPr/>
        </p:nvSpPr>
        <p:spPr>
          <a:xfrm>
            <a:off x="5224272" y="1317849"/>
            <a:ext cx="1088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s-IS" dirty="0"/>
              <a:t>Met</a:t>
            </a: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07D11890-DAE5-6D9D-53D8-8ADAB4995134}"/>
              </a:ext>
            </a:extLst>
          </p:cNvPr>
          <p:cNvCxnSpPr/>
          <p:nvPr/>
        </p:nvCxnSpPr>
        <p:spPr>
          <a:xfrm flipV="1">
            <a:off x="2142744" y="3838694"/>
            <a:ext cx="271272" cy="69100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8B419DE9-DCC7-E4BD-556C-BAF7688C4A9F}"/>
              </a:ext>
            </a:extLst>
          </p:cNvPr>
          <p:cNvCxnSpPr/>
          <p:nvPr/>
        </p:nvCxnSpPr>
        <p:spPr>
          <a:xfrm>
            <a:off x="2209800" y="5431536"/>
            <a:ext cx="622554" cy="46992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9E43B1FF-E199-96B3-7D8A-B78ED6D92C87}"/>
              </a:ext>
            </a:extLst>
          </p:cNvPr>
          <p:cNvCxnSpPr/>
          <p:nvPr/>
        </p:nvCxnSpPr>
        <p:spPr>
          <a:xfrm>
            <a:off x="3739896" y="2268030"/>
            <a:ext cx="941832" cy="87572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332C2AB3-01CF-8D93-0434-F8E54956F033}"/>
              </a:ext>
            </a:extLst>
          </p:cNvPr>
          <p:cNvCxnSpPr/>
          <p:nvPr/>
        </p:nvCxnSpPr>
        <p:spPr>
          <a:xfrm>
            <a:off x="8183880" y="2693226"/>
            <a:ext cx="426720" cy="45052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CF728899-2951-0E88-BF6F-5E0A19102A4F}"/>
              </a:ext>
            </a:extLst>
          </p:cNvPr>
          <p:cNvCxnSpPr/>
          <p:nvPr/>
        </p:nvCxnSpPr>
        <p:spPr>
          <a:xfrm flipH="1" flipV="1">
            <a:off x="6217920" y="3491222"/>
            <a:ext cx="2276856" cy="17657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B26BC69C-1C49-EBEF-E397-4BB9A5DDD96A}"/>
              </a:ext>
            </a:extLst>
          </p:cNvPr>
          <p:cNvCxnSpPr/>
          <p:nvPr/>
        </p:nvCxnSpPr>
        <p:spPr>
          <a:xfrm flipH="1">
            <a:off x="7324344" y="5431536"/>
            <a:ext cx="30784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54238832-FE90-5CF5-CEC7-7B75203441C3}"/>
              </a:ext>
            </a:extLst>
          </p:cNvPr>
          <p:cNvCxnSpPr/>
          <p:nvPr/>
        </p:nvCxnSpPr>
        <p:spPr>
          <a:xfrm flipH="1">
            <a:off x="6071616" y="5431536"/>
            <a:ext cx="539496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9EE65032-563E-9741-F8A3-CF302D3EE0B0}"/>
              </a:ext>
            </a:extLst>
          </p:cNvPr>
          <p:cNvCxnSpPr/>
          <p:nvPr/>
        </p:nvCxnSpPr>
        <p:spPr>
          <a:xfrm>
            <a:off x="5436108" y="3986784"/>
            <a:ext cx="0" cy="80467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8B4F8B5A-5835-811A-3CC7-C0EC4539E1C9}"/>
              </a:ext>
            </a:extLst>
          </p:cNvPr>
          <p:cNvCxnSpPr/>
          <p:nvPr/>
        </p:nvCxnSpPr>
        <p:spPr>
          <a:xfrm flipV="1">
            <a:off x="2278380" y="3931920"/>
            <a:ext cx="2403348" cy="11521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642E2931-989F-60E0-5221-D611B281B0FB}"/>
              </a:ext>
            </a:extLst>
          </p:cNvPr>
          <p:cNvCxnSpPr/>
          <p:nvPr/>
        </p:nvCxnSpPr>
        <p:spPr>
          <a:xfrm flipV="1">
            <a:off x="3739896" y="1866441"/>
            <a:ext cx="1243584" cy="8123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C25D4C65-75DF-86A9-6B41-46A222089576}"/>
              </a:ext>
            </a:extLst>
          </p:cNvPr>
          <p:cNvCxnSpPr/>
          <p:nvPr/>
        </p:nvCxnSpPr>
        <p:spPr>
          <a:xfrm flipV="1">
            <a:off x="2521077" y="2268030"/>
            <a:ext cx="2562987" cy="226167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ECBEE914-724E-74BA-C67C-7D3A86A7BC99}"/>
              </a:ext>
            </a:extLst>
          </p:cNvPr>
          <p:cNvCxnSpPr/>
          <p:nvPr/>
        </p:nvCxnSpPr>
        <p:spPr>
          <a:xfrm flipV="1">
            <a:off x="3063240" y="2068692"/>
            <a:ext cx="4497324" cy="104746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C3D6A8D6-128E-9012-4449-6BE3EC9891E8}"/>
              </a:ext>
            </a:extLst>
          </p:cNvPr>
          <p:cNvCxnSpPr/>
          <p:nvPr/>
        </p:nvCxnSpPr>
        <p:spPr>
          <a:xfrm>
            <a:off x="3739896" y="2081325"/>
            <a:ext cx="382066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2CB9852D-298B-AAF8-1539-585D81631AF7}"/>
              </a:ext>
            </a:extLst>
          </p:cNvPr>
          <p:cNvCxnSpPr/>
          <p:nvPr/>
        </p:nvCxnSpPr>
        <p:spPr>
          <a:xfrm flipH="1">
            <a:off x="2521077" y="5047123"/>
            <a:ext cx="2462403" cy="9574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01798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790B4-6F3D-FE48-0CA7-0A3100BA1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s-IS" dirty="0"/>
              <a:t>Hvað þýðir þetta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6BDDB0-DFDF-C1CD-021D-F18E7493BE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/>
              <a:t>Er vensla gagnagrunnur</a:t>
            </a:r>
          </a:p>
          <a:p>
            <a:r>
              <a:rPr lang="is-IS" dirty="0"/>
              <a:t>Er SQL gagnagrunnur og skrifaður fyrir </a:t>
            </a:r>
            <a:r>
              <a:rPr lang="is-IS" dirty="0" err="1"/>
              <a:t>PostgreSQL</a:t>
            </a:r>
            <a:endParaRPr lang="is-IS" dirty="0"/>
          </a:p>
          <a:p>
            <a:r>
              <a:rPr lang="is-IS" dirty="0"/>
              <a:t>Gögn brotin niður, hver </a:t>
            </a:r>
            <a:r>
              <a:rPr lang="is-IS" dirty="0" err="1"/>
              <a:t>eigindi</a:t>
            </a:r>
            <a:r>
              <a:rPr lang="is-IS" dirty="0"/>
              <a:t> geymd aðeins á einum stað</a:t>
            </a:r>
          </a:p>
          <a:p>
            <a:r>
              <a:rPr lang="is-IS" dirty="0"/>
              <a:t>Gögn tengjast saman og hægt að rekja sig eftir þeim</a:t>
            </a:r>
          </a:p>
          <a:p>
            <a:r>
              <a:rPr lang="is-IS" dirty="0"/>
              <a:t>Íþróttamaður -&gt; Mót -&gt; viðburður -&gt; úrslit -&gt; sería - &gt;skot</a:t>
            </a:r>
          </a:p>
          <a:p>
            <a:r>
              <a:rPr lang="is-IS" dirty="0"/>
              <a:t>Kerfið sjálft sér um sjálfvirkni eins og að reikna út úrslit, sæti, met </a:t>
            </a:r>
            <a:r>
              <a:rPr lang="is-IS" dirty="0" err="1"/>
              <a:t>o.f.l</a:t>
            </a:r>
            <a:r>
              <a:rPr lang="is-IS" dirty="0"/>
              <a:t>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5908CD-FD1F-A522-43D9-9B2BF8F4B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9DEE9-D1EF-4BB6-B719-296962E3308D}" type="datetime1">
              <a:rPr lang="is-IS" smtClean="0"/>
              <a:t>11.12.2025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2F3019-FAAD-060A-9B61-95D43F1B5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/>
              <a:t>Skotíþróttasamband Íslands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3BC089-5EEA-7BE7-45BB-699CA1379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E1E60-4929-448E-AD0D-FF2C836F17EB}" type="slidenum">
              <a:rPr lang="is-IS" smtClean="0"/>
              <a:t>6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2523253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A81E2-2570-BB36-5C90-8D59AC9FE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s-IS" dirty="0"/>
              <a:t>Hvað er geymt þar?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12BF77-FC2D-406D-116F-8000C6F1C5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/>
              <a:t>Allar staðreyndir móta, allt sem er almennt skráð einhversstaðar tengt móti.</a:t>
            </a:r>
          </a:p>
          <a:p>
            <a:r>
              <a:rPr lang="is-IS" dirty="0"/>
              <a:t>Skráðir keppendur, riðlar, brautir, starfsfólk, tímaplan, spjöld, kærur, flokkar, sæti met, athugasemdir, skotbrautir, skotsvæði, félög, </a:t>
            </a:r>
            <a:r>
              <a:rPr lang="is-IS" dirty="0" err="1"/>
              <a:t>íþróttasambönd</a:t>
            </a:r>
            <a:r>
              <a:rPr lang="is-IS" dirty="0"/>
              <a:t>, þjálfarar á mótun, réttindi, lið </a:t>
            </a:r>
            <a:r>
              <a:rPr lang="is-IS" dirty="0" err="1"/>
              <a:t>o.f.l</a:t>
            </a:r>
            <a:r>
              <a:rPr lang="is-IS" dirty="0"/>
              <a:t>.</a:t>
            </a:r>
          </a:p>
          <a:p>
            <a:r>
              <a:rPr lang="is-IS" dirty="0"/>
              <a:t>Allar breytur staðlaðar, ekki hægt að handskrifa inn annað en tölugildi og athugasemdir</a:t>
            </a:r>
          </a:p>
          <a:p>
            <a:r>
              <a:rPr lang="is-IS" dirty="0"/>
              <a:t>Um 60 töflur komnar í kerfið núna og mun fjölga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6E42C5-76E3-42E3-3D08-39B24D680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9DEE9-D1EF-4BB6-B719-296962E3308D}" type="datetime1">
              <a:rPr lang="is-IS" smtClean="0"/>
              <a:t>11.12.2025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242D89-0C07-74E9-64F4-25D41D8CC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/>
              <a:t>Skotíþróttasamband Íslands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34A493-0670-2C49-8907-5F00EC199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E1E60-4929-448E-AD0D-FF2C836F17EB}" type="slidenum">
              <a:rPr lang="is-IS" smtClean="0"/>
              <a:t>7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3777064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CFA80E-3553-9DEA-E183-328FC0E79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s-IS" dirty="0"/>
              <a:t>Og hvað verður þá hægt að gera?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A19749-6898-2457-CDC5-C7404D08FF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/>
              <a:t>Það verður hægt að leita að öllu sem hugurinn girnist.</a:t>
            </a:r>
          </a:p>
          <a:p>
            <a:r>
              <a:rPr lang="is-IS" dirty="0"/>
              <a:t>Öll gögn tengjast saman á í gegnum hver önnur:</a:t>
            </a:r>
          </a:p>
          <a:p>
            <a:pPr lvl="1"/>
            <a:r>
              <a:rPr lang="is-IS" dirty="0"/>
              <a:t>Hvað er hæsta stig sem hefur verið skotið í seríu 4 í loftskammbyssu í loftsalnum í Egilshöll.</a:t>
            </a:r>
          </a:p>
          <a:p>
            <a:pPr lvl="1"/>
            <a:r>
              <a:rPr lang="is-IS" dirty="0"/>
              <a:t>Hvaða braut hefur hæsta meðaltal í undanúrslitum í púðursalnum í Digranesi.</a:t>
            </a:r>
          </a:p>
          <a:p>
            <a:pPr lvl="1"/>
            <a:r>
              <a:rPr lang="is-IS" dirty="0"/>
              <a:t>Persónuleg með íþróttamanna í öllum greinum, brautarmet, héraðsmet, félagsmet,</a:t>
            </a:r>
          </a:p>
          <a:p>
            <a:pPr lvl="1"/>
            <a:r>
              <a:rPr lang="is-IS" dirty="0"/>
              <a:t>Besta </a:t>
            </a:r>
            <a:r>
              <a:rPr lang="is-IS" dirty="0" err="1"/>
              <a:t>skor</a:t>
            </a:r>
            <a:r>
              <a:rPr lang="is-IS" dirty="0"/>
              <a:t> einstaklings í standandi stöðu í þrístöðu.</a:t>
            </a:r>
          </a:p>
          <a:p>
            <a:pPr lvl="1"/>
            <a:r>
              <a:rPr lang="is-IS" dirty="0"/>
              <a:t>Í raun hægt að leita eftir öllu og greina hvað sem er, af þeim upplýsingum sem eru geymdar.</a:t>
            </a:r>
          </a:p>
          <a:p>
            <a:pPr lvl="1"/>
            <a:endParaRPr lang="is-I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AAD9FE-F4C4-39A1-7189-420DB1D75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9DEE9-D1EF-4BB6-B719-296962E3308D}" type="datetime1">
              <a:rPr lang="is-IS" smtClean="0"/>
              <a:t>11.12.2025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746E71-0140-4C44-F99F-83D2037EC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/>
              <a:t>Skotíþróttasamband Íslands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436E33-EB2A-0B94-B71C-2989BD034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E1E60-4929-448E-AD0D-FF2C836F17EB}" type="slidenum">
              <a:rPr lang="is-IS" smtClean="0"/>
              <a:t>8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944005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97F42-9276-1C6A-3AA0-F9BF37003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s-IS" dirty="0"/>
              <a:t>Næstu skref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6F3B1A-B0AB-D687-6141-25A8A8FC80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s-IS" dirty="0"/>
              <a:t>Klára hönnun á grunninum</a:t>
            </a:r>
          </a:p>
          <a:p>
            <a:r>
              <a:rPr lang="is-IS" dirty="0"/>
              <a:t>Byggja framenda ( Það sem birtist keppendum, </a:t>
            </a:r>
            <a:r>
              <a:rPr lang="is-IS" dirty="0" err="1"/>
              <a:t>mótshöldurum</a:t>
            </a:r>
            <a:r>
              <a:rPr lang="is-IS" dirty="0"/>
              <a:t> og STÍ) til að skrá inn gögn og lesa helstu gögn</a:t>
            </a:r>
          </a:p>
          <a:p>
            <a:r>
              <a:rPr lang="is-IS" dirty="0"/>
              <a:t>Það verður API ( Gagnaveita) </a:t>
            </a:r>
          </a:p>
          <a:p>
            <a:r>
              <a:rPr lang="is-IS" dirty="0"/>
              <a:t>Tekið í skrefum – Byrjað á skráningahluta til að færa inn mót</a:t>
            </a:r>
          </a:p>
          <a:p>
            <a:r>
              <a:rPr lang="is-IS" dirty="0"/>
              <a:t>Yfirfæra gömul mót</a:t>
            </a:r>
          </a:p>
          <a:p>
            <a:pPr lvl="1"/>
            <a:r>
              <a:rPr lang="is-IS" dirty="0"/>
              <a:t>Er hrein handavinna og þarf að handfæra öll eldri gögn inn.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AC722E-E1C8-4F14-732A-0DEC9581A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9DEE9-D1EF-4BB6-B719-296962E3308D}" type="datetime1">
              <a:rPr lang="is-IS" smtClean="0"/>
              <a:t>11.12.2025</a:t>
            </a:fld>
            <a:endParaRPr lang="is-I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BC93FC-603D-1A92-36A6-395F226A6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s-IS"/>
              <a:t>Skotíþróttasamband Íslands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A3F3FC-E2CA-990F-F5E6-CB51FBBF8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E1E60-4929-448E-AD0D-FF2C836F17EB}" type="slidenum">
              <a:rPr lang="is-IS" smtClean="0"/>
              <a:t>9</a:t>
            </a:fld>
            <a:endParaRPr lang="is-IS"/>
          </a:p>
        </p:txBody>
      </p:sp>
    </p:spTree>
    <p:extLst>
      <p:ext uri="{BB962C8B-B14F-4D97-AF65-F5344CB8AC3E}">
        <p14:creationId xmlns:p14="http://schemas.microsoft.com/office/powerpoint/2010/main" val="35930703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519</Words>
  <Application>Microsoft Office PowerPoint</Application>
  <PresentationFormat>Widescreen</PresentationFormat>
  <Paragraphs>99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Office Theme</vt:lpstr>
      <vt:lpstr>Skráningakerfi STÍ</vt:lpstr>
      <vt:lpstr>Hver er staðan í dag</vt:lpstr>
      <vt:lpstr>Hvað viljum við?</vt:lpstr>
      <vt:lpstr>Gagnagrunnur STÍ?</vt:lpstr>
      <vt:lpstr>Hvernig virkar hann?</vt:lpstr>
      <vt:lpstr>Hvað þýðir þetta</vt:lpstr>
      <vt:lpstr>Hvað er geymt þar?</vt:lpstr>
      <vt:lpstr>Og hvað verður þá hægt að gera?</vt:lpstr>
      <vt:lpstr>Næstu skref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Magnús Ragnarsson</dc:creator>
  <cp:lastModifiedBy>Magnús Ragnarsson</cp:lastModifiedBy>
  <cp:revision>1</cp:revision>
  <dcterms:created xsi:type="dcterms:W3CDTF">2025-12-11T15:42:24Z</dcterms:created>
  <dcterms:modified xsi:type="dcterms:W3CDTF">2025-12-11T16:26:02Z</dcterms:modified>
</cp:coreProperties>
</file>